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78" r:id="rId5"/>
    <p:sldId id="261" r:id="rId6"/>
    <p:sldId id="271" r:id="rId7"/>
    <p:sldId id="262" r:id="rId8"/>
    <p:sldId id="266" r:id="rId9"/>
    <p:sldId id="267" r:id="rId10"/>
    <p:sldId id="263" r:id="rId11"/>
    <p:sldId id="264" r:id="rId12"/>
    <p:sldId id="275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99"/>
    <a:srgbClr val="000099"/>
    <a:srgbClr val="00FF0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4167D-A06D-4F30-AC4E-C1A99664BEBF}" type="datetimeFigureOut">
              <a:rPr lang="cs-CZ" smtClean="0"/>
              <a:t>05.02.2018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D912E-6417-4C4A-ADA2-D1F8A2830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77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D912E-6417-4C4A-ADA2-D1F8A2830B4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AFD1A-0482-429C-BFA1-4400C33A1D98}" type="datetimeFigureOut">
              <a:rPr lang="cs-CZ" smtClean="0"/>
              <a:pPr/>
              <a:t>05.02.2018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F45B-7B91-4C19-B277-5EB31593A0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&#345;&#237;da@msukina.cz" TargetMode="External"/><Relationship Id="rId2" Type="http://schemas.openxmlformats.org/officeDocument/2006/relationships/hyperlink" Target="mailto:kynclova@msukina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ukina.cz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luni&#269;ka@msukina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cs-CZ" sz="48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INFORMATIVNÍ </a:t>
            </a:r>
            <a:r>
              <a:rPr lang="cs-CZ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SCHŮZKA</a:t>
            </a:r>
          </a:p>
          <a:p>
            <a:r>
              <a:rPr lang="cs-C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STŘEDA 22.ČERVNA 2017</a:t>
            </a:r>
            <a:endParaRPr lang="cs-CZ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obrázek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052736"/>
            <a:ext cx="3286869" cy="23118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Spolek rodičů</a:t>
            </a:r>
            <a:endParaRPr lang="cs-CZ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845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cs-CZ" sz="11200" dirty="0"/>
              <a:t>jedním </a:t>
            </a:r>
            <a:r>
              <a:rPr lang="cs-CZ" sz="11200" dirty="0" smtClean="0"/>
              <a:t>z cílů </a:t>
            </a:r>
            <a:r>
              <a:rPr lang="cs-CZ" sz="11200" dirty="0"/>
              <a:t>tohoto </a:t>
            </a:r>
            <a:r>
              <a:rPr lang="cs-CZ" sz="11200" dirty="0" smtClean="0"/>
              <a:t>spolku </a:t>
            </a:r>
            <a:r>
              <a:rPr lang="cs-CZ" sz="11200" dirty="0"/>
              <a:t>je mimo jiné finanční pomoc </a:t>
            </a:r>
            <a:r>
              <a:rPr lang="cs-CZ" sz="11200" dirty="0" smtClean="0"/>
              <a:t>při </a:t>
            </a:r>
            <a:r>
              <a:rPr lang="cs-CZ" sz="11200" dirty="0"/>
              <a:t>zajišťování akcí </a:t>
            </a:r>
            <a:r>
              <a:rPr lang="cs-CZ" sz="11200" dirty="0" smtClean="0"/>
              <a:t>organizovaných </a:t>
            </a:r>
            <a:r>
              <a:rPr lang="cs-CZ" sz="11200" dirty="0"/>
              <a:t>mateřskou </a:t>
            </a:r>
            <a:r>
              <a:rPr lang="cs-CZ" sz="11200" dirty="0" smtClean="0"/>
              <a:t>školou</a:t>
            </a:r>
          </a:p>
          <a:p>
            <a:pPr>
              <a:buNone/>
            </a:pPr>
            <a:endParaRPr lang="cs-CZ" sz="11200" dirty="0" smtClean="0"/>
          </a:p>
          <a:p>
            <a:r>
              <a:rPr lang="cs-CZ" sz="11200" b="1" dirty="0" smtClean="0"/>
              <a:t>Výbor Spolku rodičů tvoří </a:t>
            </a:r>
            <a:endParaRPr lang="cs-CZ" sz="11200" dirty="0" smtClean="0"/>
          </a:p>
          <a:p>
            <a:pPr algn="ctr">
              <a:buNone/>
            </a:pPr>
            <a:r>
              <a:rPr lang="cs-CZ" sz="11200" dirty="0" smtClean="0"/>
              <a:t>předseda, místopředseda,</a:t>
            </a:r>
            <a:r>
              <a:rPr lang="cs-CZ" sz="11200" dirty="0"/>
              <a:t> </a:t>
            </a:r>
            <a:r>
              <a:rPr lang="cs-CZ" sz="11200" dirty="0" smtClean="0"/>
              <a:t>hospodář, revizní komise  z řad rodičů</a:t>
            </a:r>
            <a:r>
              <a:rPr lang="cs-CZ" sz="11200" dirty="0"/>
              <a:t>        </a:t>
            </a:r>
          </a:p>
          <a:p>
            <a:pPr>
              <a:buNone/>
            </a:pPr>
            <a:r>
              <a:rPr lang="cs-CZ" sz="11200" dirty="0"/>
              <a:t>         </a:t>
            </a:r>
          </a:p>
          <a:p>
            <a:r>
              <a:rPr lang="cs-CZ" sz="11200" dirty="0" smtClean="0"/>
              <a:t>po </a:t>
            </a:r>
            <a:r>
              <a:rPr lang="cs-CZ" sz="11200" dirty="0"/>
              <a:t>dohodě zástupců jednotlivých tříd a vedení MŠ je tato částka stanovena na 800,- </a:t>
            </a:r>
            <a:r>
              <a:rPr lang="cs-CZ" sz="11200" dirty="0" smtClean="0"/>
              <a:t>Kč </a:t>
            </a:r>
          </a:p>
          <a:p>
            <a:endParaRPr lang="cs-CZ" sz="11200" dirty="0" smtClean="0"/>
          </a:p>
          <a:p>
            <a:r>
              <a:rPr lang="cs-CZ" sz="11200" dirty="0" smtClean="0"/>
              <a:t> pro děti ze třídy Sluníček a Motýlků pro školní rok 2017/2018 je částka stanovena na 400 ,-Kč</a:t>
            </a:r>
          </a:p>
          <a:p>
            <a:pPr>
              <a:buNone/>
            </a:pPr>
            <a:r>
              <a:rPr lang="cs-CZ" sz="8600" dirty="0" smtClean="0"/>
              <a:t/>
            </a:r>
            <a:br>
              <a:rPr lang="cs-CZ" sz="8600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>  </a:t>
            </a:r>
          </a:p>
          <a:p>
            <a:pPr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Kontakty</a:t>
            </a:r>
            <a:endParaRPr lang="cs-CZ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25000" lnSpcReduction="20000"/>
          </a:bodyPr>
          <a:lstStyle/>
          <a:p>
            <a:endParaRPr lang="cs-CZ" dirty="0" smtClean="0"/>
          </a:p>
          <a:p>
            <a:r>
              <a:rPr lang="cs-CZ" sz="8000" dirty="0" smtClean="0"/>
              <a:t>Ředitelka </a:t>
            </a:r>
            <a:r>
              <a:rPr lang="cs-CZ" sz="8000" dirty="0"/>
              <a:t>školy: 	Mgr. Zlatuše Kynčlová</a:t>
            </a:r>
          </a:p>
          <a:p>
            <a:pPr>
              <a:buNone/>
            </a:pPr>
            <a:r>
              <a:rPr lang="cs-CZ" sz="8000" dirty="0"/>
              <a:t>	</a:t>
            </a:r>
            <a:r>
              <a:rPr lang="cs-CZ" sz="8000" dirty="0" smtClean="0"/>
              <a:t>tel</a:t>
            </a:r>
            <a:r>
              <a:rPr lang="cs-CZ" sz="8000" dirty="0"/>
              <a:t>.  493 533 </a:t>
            </a:r>
            <a:r>
              <a:rPr lang="cs-CZ" sz="8000" dirty="0" smtClean="0"/>
              <a:t>122(na přepojení do tříd), </a:t>
            </a:r>
            <a:r>
              <a:rPr lang="cs-CZ" sz="8000" dirty="0"/>
              <a:t>mob. 720 649 688</a:t>
            </a:r>
          </a:p>
          <a:p>
            <a:pPr>
              <a:buNone/>
            </a:pPr>
            <a:r>
              <a:rPr lang="cs-CZ" sz="8000" dirty="0"/>
              <a:t>	</a:t>
            </a:r>
            <a:r>
              <a:rPr lang="cs-CZ" sz="8000" dirty="0" smtClean="0"/>
              <a:t>e- </a:t>
            </a:r>
            <a:r>
              <a:rPr lang="cs-CZ" sz="8000" dirty="0"/>
              <a:t>mail: </a:t>
            </a:r>
            <a:r>
              <a:rPr lang="cs-CZ" sz="8000" u="sng" dirty="0" err="1" smtClean="0">
                <a:hlinkClick r:id="rId2"/>
              </a:rPr>
              <a:t>kynclova</a:t>
            </a:r>
            <a:r>
              <a:rPr lang="cs-CZ" sz="8000" u="sng" dirty="0" smtClean="0">
                <a:hlinkClick r:id="rId2"/>
              </a:rPr>
              <a:t>@</a:t>
            </a:r>
            <a:r>
              <a:rPr lang="cs-CZ" sz="8000" u="sng" dirty="0" err="1" smtClean="0">
                <a:hlinkClick r:id="rId2"/>
              </a:rPr>
              <a:t>msukina.cz</a:t>
            </a:r>
            <a:endParaRPr lang="cs-CZ" sz="8000" u="sng" dirty="0" smtClean="0"/>
          </a:p>
          <a:p>
            <a:pPr>
              <a:buNone/>
            </a:pPr>
            <a:endParaRPr lang="cs-CZ" sz="8000" dirty="0"/>
          </a:p>
          <a:p>
            <a:r>
              <a:rPr lang="cs-CZ" sz="8000" dirty="0"/>
              <a:t>Vedoucí jídelny:    Ilona </a:t>
            </a:r>
            <a:r>
              <a:rPr lang="cs-CZ" sz="8000" dirty="0" err="1"/>
              <a:t>Šíbová</a:t>
            </a:r>
            <a:endParaRPr lang="cs-CZ" sz="8000" dirty="0"/>
          </a:p>
          <a:p>
            <a:pPr>
              <a:buNone/>
            </a:pPr>
            <a:r>
              <a:rPr lang="cs-CZ" sz="8000" dirty="0"/>
              <a:t>e-mail:                 </a:t>
            </a:r>
            <a:r>
              <a:rPr lang="cs-CZ" sz="8000" dirty="0" err="1"/>
              <a:t>sibova</a:t>
            </a:r>
            <a:r>
              <a:rPr lang="cs-CZ" sz="8000" dirty="0"/>
              <a:t>@</a:t>
            </a:r>
            <a:r>
              <a:rPr lang="cs-CZ" sz="8000" dirty="0" err="1"/>
              <a:t>msukina.cz</a:t>
            </a:r>
            <a:r>
              <a:rPr lang="cs-CZ" sz="8000" dirty="0"/>
              <a:t> </a:t>
            </a:r>
          </a:p>
          <a:p>
            <a:pPr>
              <a:buNone/>
            </a:pPr>
            <a:r>
              <a:rPr lang="cs-CZ" sz="8000" dirty="0"/>
              <a:t>telefon:                493 620 642</a:t>
            </a:r>
          </a:p>
          <a:p>
            <a:pPr>
              <a:buNone/>
            </a:pPr>
            <a:r>
              <a:rPr lang="cs-CZ" sz="8000" dirty="0"/>
              <a:t>mob.:                   731 162 553</a:t>
            </a:r>
          </a:p>
          <a:p>
            <a:endParaRPr lang="cs-CZ" sz="8000" dirty="0" smtClean="0"/>
          </a:p>
          <a:p>
            <a:r>
              <a:rPr lang="cs-CZ" sz="8000" dirty="0" smtClean="0"/>
              <a:t>Číslo </a:t>
            </a:r>
            <a:r>
              <a:rPr lang="cs-CZ" sz="8000" dirty="0"/>
              <a:t>účtu:    78-8505 200 207/0100</a:t>
            </a:r>
          </a:p>
          <a:p>
            <a:pPr>
              <a:buNone/>
            </a:pPr>
            <a:endParaRPr lang="cs-CZ" sz="8000" dirty="0" smtClean="0"/>
          </a:p>
          <a:p>
            <a:r>
              <a:rPr lang="cs-CZ" sz="8000" dirty="0" smtClean="0"/>
              <a:t>Třídy:	e-mail: </a:t>
            </a:r>
            <a:r>
              <a:rPr lang="cs-CZ" sz="8000" dirty="0" smtClean="0">
                <a:hlinkClick r:id="rId3"/>
              </a:rPr>
              <a:t>třída@msukina.cz</a:t>
            </a:r>
            <a:endParaRPr lang="cs-CZ" sz="8000" dirty="0" smtClean="0"/>
          </a:p>
          <a:p>
            <a:pPr marL="1371600" lvl="3" indent="0">
              <a:buNone/>
            </a:pPr>
            <a:r>
              <a:rPr lang="cs-CZ" sz="8000" dirty="0" smtClean="0"/>
              <a:t>        mobil do každé třídy</a:t>
            </a:r>
            <a:r>
              <a:rPr lang="cs-CZ" sz="8000" dirty="0"/>
              <a:t>	</a:t>
            </a:r>
            <a:endParaRPr lang="cs-CZ" sz="8000" dirty="0" smtClean="0"/>
          </a:p>
          <a:p>
            <a:endParaRPr lang="cs-CZ" sz="8000" dirty="0"/>
          </a:p>
          <a:p>
            <a:r>
              <a:rPr lang="cs-CZ" sz="8000" dirty="0" smtClean="0">
                <a:hlinkClick r:id="rId4"/>
              </a:rPr>
              <a:t>www.</a:t>
            </a:r>
            <a:r>
              <a:rPr lang="cs-CZ" sz="8000" dirty="0" err="1" smtClean="0">
                <a:hlinkClick r:id="rId4"/>
              </a:rPr>
              <a:t>msukina.cz</a:t>
            </a:r>
            <a:r>
              <a:rPr lang="cs-CZ" sz="8000" dirty="0" smtClean="0"/>
              <a:t> </a:t>
            </a:r>
          </a:p>
          <a:p>
            <a:pPr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Třída Sluníčka:     </a:t>
            </a:r>
            <a:r>
              <a:rPr lang="cs-CZ" sz="2000" dirty="0" smtClean="0">
                <a:hlinkClick r:id="rId2"/>
              </a:rPr>
              <a:t>slunička@msukina.cz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/>
              <a:t>	       mobil:730 546 470</a:t>
            </a:r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Motýlci:       motylky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541 899 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err="1" smtClean="0"/>
              <a:t>Oranžíci</a:t>
            </a:r>
            <a:r>
              <a:rPr lang="cs-CZ" sz="2000" dirty="0" smtClean="0"/>
              <a:t>:      oranzici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542 000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Žabičky:       zabicky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583 401</a:t>
            </a:r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Mráčci:         mracky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582 021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Třída </a:t>
            </a:r>
            <a:r>
              <a:rPr lang="cs-CZ" sz="2000" dirty="0" smtClean="0"/>
              <a:t>Kašpárci:      kasparci</a:t>
            </a:r>
            <a:r>
              <a:rPr lang="cs-CZ" sz="2000" dirty="0" smtClean="0">
                <a:hlinkClick r:id="rId2"/>
              </a:rPr>
              <a:t>@msukina.cz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	       mobil:730 </a:t>
            </a:r>
            <a:r>
              <a:rPr lang="cs-CZ" sz="2000" dirty="0" smtClean="0"/>
              <a:t>574 117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62619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2808312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DĚKUJEME</a:t>
            </a:r>
            <a:b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cs-CZ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ZA POZORNOST</a:t>
            </a:r>
            <a:endParaRPr lang="cs-CZ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ŘEDITELKA MŠ – Mgr. Zlatuše Kynčlová</a:t>
            </a:r>
          </a:p>
          <a:p>
            <a:endParaRPr lang="cs-CZ" dirty="0" smtClean="0"/>
          </a:p>
          <a:p>
            <a:r>
              <a:rPr lang="cs-CZ" dirty="0" smtClean="0"/>
              <a:t>Zástupkyně ředitelky – Bc. Věra Slepičková</a:t>
            </a:r>
          </a:p>
          <a:p>
            <a:r>
              <a:rPr lang="cs-CZ" dirty="0" smtClean="0"/>
              <a:t>Vedoucí školní jídelny – Ilona </a:t>
            </a:r>
            <a:r>
              <a:rPr lang="cs-CZ" dirty="0" err="1" smtClean="0"/>
              <a:t>Šíbová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71600" y="404664"/>
            <a:ext cx="7278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/>
                <a:solidFill>
                  <a:schemeClr val="accent3"/>
                </a:solidFill>
                <a:effectLst/>
              </a:rPr>
              <a:t>ORGANIZACE MŠ U KINA</a:t>
            </a:r>
            <a:endParaRPr lang="cs-CZ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Personální obsazení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00FF00"/>
                </a:solidFill>
              </a:rPr>
              <a:t>1.třída – Žabičky </a:t>
            </a:r>
            <a:r>
              <a:rPr lang="cs-CZ" sz="4500" dirty="0" smtClean="0"/>
              <a:t>– Mgr. Zlatuše Kynčlová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 - Bc. Hana Kulhánková</a:t>
            </a:r>
          </a:p>
          <a:p>
            <a:pPr marL="514350" indent="-514350" algn="ctr">
              <a:buNone/>
            </a:pPr>
            <a:endParaRPr lang="cs-CZ" dirty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FF9900"/>
                </a:solidFill>
              </a:rPr>
              <a:t>2.třída – </a:t>
            </a:r>
            <a:r>
              <a:rPr lang="cs-CZ" sz="5100" b="1" dirty="0" err="1" smtClean="0">
                <a:solidFill>
                  <a:srgbClr val="FF9900"/>
                </a:solidFill>
              </a:rPr>
              <a:t>Oranžíci</a:t>
            </a:r>
            <a:r>
              <a:rPr lang="cs-CZ" sz="5100" b="1" dirty="0" smtClean="0">
                <a:solidFill>
                  <a:srgbClr val="FF9900"/>
                </a:solidFill>
              </a:rPr>
              <a:t> </a:t>
            </a:r>
            <a:r>
              <a:rPr lang="cs-CZ" sz="4500" dirty="0" smtClean="0"/>
              <a:t>– Dana Kyselová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- Jaroslava Nedvědová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FFCC00"/>
                </a:solidFill>
              </a:rPr>
              <a:t>3.třída – Sluníčka </a:t>
            </a:r>
            <a:r>
              <a:rPr lang="cs-CZ" sz="4500" dirty="0" smtClean="0"/>
              <a:t>– Jaroslava Chalupová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- Taťána Veselá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CC0099"/>
                </a:solidFill>
              </a:rPr>
              <a:t>4.třída – Motýlci </a:t>
            </a:r>
            <a:r>
              <a:rPr lang="cs-CZ" sz="4500" dirty="0" smtClean="0"/>
              <a:t>– Alena Balcarová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- Bc. Kateřina Eliášová</a:t>
            </a:r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100" b="1" dirty="0" smtClean="0">
                <a:solidFill>
                  <a:srgbClr val="0070C0"/>
                </a:solidFill>
              </a:rPr>
              <a:t>5.třída – Mráčci</a:t>
            </a:r>
            <a:r>
              <a:rPr lang="cs-CZ" sz="5100" b="1" dirty="0" smtClean="0"/>
              <a:t> </a:t>
            </a:r>
            <a:r>
              <a:rPr lang="cs-CZ" dirty="0" smtClean="0"/>
              <a:t>– </a:t>
            </a:r>
            <a:r>
              <a:rPr lang="cs-CZ" sz="4500" dirty="0" smtClean="0"/>
              <a:t>Eva Holanová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</a:t>
            </a:r>
            <a:r>
              <a:rPr lang="cs-CZ" sz="4500" dirty="0"/>
              <a:t> </a:t>
            </a:r>
            <a:r>
              <a:rPr lang="cs-CZ" sz="4500" dirty="0" smtClean="0"/>
              <a:t>          - Jana </a:t>
            </a:r>
            <a:r>
              <a:rPr lang="cs-CZ" sz="4500" dirty="0" err="1" smtClean="0"/>
              <a:t>Šecová</a:t>
            </a:r>
            <a:endParaRPr lang="cs-CZ" sz="4500" dirty="0" smtClean="0"/>
          </a:p>
          <a:p>
            <a:pPr marL="514350" indent="-514350" algn="ctr">
              <a:buNone/>
            </a:pPr>
            <a:endParaRPr lang="cs-CZ" dirty="0" smtClean="0"/>
          </a:p>
          <a:p>
            <a:pPr marL="514350" indent="-514350" algn="ctr">
              <a:buNone/>
            </a:pPr>
            <a:r>
              <a:rPr lang="cs-CZ" sz="5000" b="1" dirty="0" smtClean="0">
                <a:solidFill>
                  <a:srgbClr val="FF0000"/>
                </a:solidFill>
              </a:rPr>
              <a:t>6.třída – Kašpárci </a:t>
            </a:r>
            <a:r>
              <a:rPr lang="cs-CZ" sz="4500" dirty="0" smtClean="0"/>
              <a:t>– Bc. Iva Drahoňovská</a:t>
            </a:r>
          </a:p>
          <a:p>
            <a:pPr marL="514350" indent="-514350" algn="ctr">
              <a:buNone/>
            </a:pPr>
            <a:r>
              <a:rPr lang="cs-CZ" sz="4500" dirty="0"/>
              <a:t>	</a:t>
            </a:r>
            <a:r>
              <a:rPr lang="cs-CZ" sz="4500" dirty="0" smtClean="0"/>
              <a:t>		   - Bc. Věra Slepičková</a:t>
            </a:r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Personální obsazení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Asistent pedagoga  - Tereza Roháčová</a:t>
            </a:r>
          </a:p>
          <a:p>
            <a:pPr marL="0" indent="0">
              <a:buNone/>
            </a:pPr>
            <a:r>
              <a:rPr lang="cs-CZ" dirty="0" smtClean="0"/>
              <a:t>Školní asistent – Kateřina Šturmová, Dis.</a:t>
            </a:r>
          </a:p>
          <a:p>
            <a:pPr marL="0" indent="0">
              <a:buNone/>
            </a:pPr>
            <a:r>
              <a:rPr lang="cs-CZ" dirty="0" smtClean="0"/>
              <a:t>Speciální pedagogická péče pro děti se SVP – 3. PO- Mgr. Iva L</a:t>
            </a:r>
            <a:r>
              <a:rPr lang="hu-HU" dirty="0" smtClean="0"/>
              <a:t>űftnerová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Děti se SVP zařazovány do běžných tříd, podpora PPP a SPC Jičín, skupinová prevence - </a:t>
            </a:r>
            <a:r>
              <a:rPr lang="cs-CZ" dirty="0" err="1" smtClean="0"/>
              <a:t>Logohrátky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0762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Charakteristika vzdělávacího programu</a:t>
            </a:r>
            <a:endParaRPr lang="cs-CZ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smtClean="0"/>
              <a:t>Název školního vzdělávacího programu – </a:t>
            </a:r>
          </a:p>
          <a:p>
            <a:pPr algn="ctr">
              <a:buNone/>
            </a:pPr>
            <a:r>
              <a:rPr lang="cs-CZ" i="1" dirty="0" smtClean="0">
                <a:solidFill>
                  <a:srgbClr val="002060"/>
                </a:solidFill>
                <a:latin typeface="Comic Sans MS" pitchFamily="66" charset="0"/>
              </a:rPr>
              <a:t>,,Kulatý je ten náš svět, obejdeme ho tam a zpět“</a:t>
            </a:r>
          </a:p>
          <a:p>
            <a:r>
              <a:rPr lang="cs-CZ" dirty="0" smtClean="0"/>
              <a:t>Třídní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smtClean="0"/>
              <a:t>vzdělávací program je rozdělen do integrovaných bloků, které vycházejí </a:t>
            </a:r>
            <a:r>
              <a:rPr lang="cs-CZ" dirty="0"/>
              <a:t>ze života dětí, ze situací, jimž děti procházejí, vážou se k různým událostem v průběhu roku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Spolupráce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H-mat – pilotní MŠ pro ověřování metodiky pro předškolní děti - matematika Hejného</a:t>
            </a:r>
          </a:p>
          <a:p>
            <a:r>
              <a:rPr lang="cs-CZ" dirty="0" smtClean="0"/>
              <a:t>Klokanovy školky (vzorová metodická pomůcka)</a:t>
            </a:r>
          </a:p>
          <a:p>
            <a:r>
              <a:rPr lang="cs-CZ" dirty="0" smtClean="0"/>
              <a:t>Projekt Šablony – školní asistent</a:t>
            </a:r>
          </a:p>
          <a:p>
            <a:r>
              <a:rPr lang="cs-CZ" dirty="0" smtClean="0"/>
              <a:t>Děti se SVP – poskytování podpůrných opatření – speciální pedagogická péče</a:t>
            </a:r>
          </a:p>
          <a:p>
            <a:r>
              <a:rPr lang="cs-CZ" dirty="0" smtClean="0"/>
              <a:t>PPP a SPC Jičín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716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Nadstandardní aktivity</a:t>
            </a:r>
            <a:endParaRPr lang="cs-CZ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cs-CZ" dirty="0" smtClean="0"/>
              <a:t>ukázky </a:t>
            </a:r>
            <a:r>
              <a:rPr lang="cs-CZ" dirty="0"/>
              <a:t>činnosti dětí pro </a:t>
            </a:r>
            <a:r>
              <a:rPr lang="cs-CZ" dirty="0" smtClean="0"/>
              <a:t>rodiče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posezení rodičů s </a:t>
            </a:r>
            <a:r>
              <a:rPr lang="cs-CZ" dirty="0" smtClean="0"/>
              <a:t>dětmi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Mikulášská </a:t>
            </a:r>
            <a:r>
              <a:rPr lang="cs-CZ" dirty="0" smtClean="0"/>
              <a:t>nadílka</a:t>
            </a:r>
          </a:p>
          <a:p>
            <a:pPr algn="ctr"/>
            <a:r>
              <a:rPr lang="cs-CZ" dirty="0" smtClean="0"/>
              <a:t> Karneval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Čarodějnický </a:t>
            </a:r>
            <a:r>
              <a:rPr lang="cs-CZ" dirty="0" smtClean="0"/>
              <a:t>rej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Den </a:t>
            </a:r>
            <a:r>
              <a:rPr lang="cs-CZ" dirty="0" smtClean="0"/>
              <a:t>dětí</a:t>
            </a:r>
          </a:p>
          <a:p>
            <a:pPr algn="ctr"/>
            <a:r>
              <a:rPr lang="cs-CZ" dirty="0" smtClean="0"/>
              <a:t>školní výlety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rozloučení s </a:t>
            </a:r>
            <a:r>
              <a:rPr lang="cs-CZ" dirty="0" smtClean="0"/>
              <a:t>předškoláky</a:t>
            </a:r>
          </a:p>
          <a:p>
            <a:pPr algn="ctr"/>
            <a:r>
              <a:rPr lang="cs-CZ" dirty="0" smtClean="0"/>
              <a:t> exkurze</a:t>
            </a:r>
          </a:p>
          <a:p>
            <a:pPr algn="ctr"/>
            <a:r>
              <a:rPr lang="cs-CZ" dirty="0" smtClean="0"/>
              <a:t> </a:t>
            </a:r>
            <a:r>
              <a:rPr lang="cs-CZ" dirty="0"/>
              <a:t>návštěvy divadla nebo </a:t>
            </a:r>
            <a:r>
              <a:rPr lang="cs-CZ" dirty="0" smtClean="0"/>
              <a:t>kina</a:t>
            </a:r>
          </a:p>
          <a:p>
            <a:pPr algn="ctr"/>
            <a:r>
              <a:rPr lang="cs-CZ" dirty="0"/>
              <a:t>p</a:t>
            </a:r>
            <a:r>
              <a:rPr lang="cs-CZ" dirty="0" smtClean="0"/>
              <a:t>lavecký kurz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24500" cmpd="dbl">
                  <a:solidFill>
                    <a:srgbClr val="000099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Odhlašování dětí ze stravného</a:t>
            </a:r>
            <a:endParaRPr lang="cs-CZ" b="1" dirty="0">
              <a:ln w="24500" cmpd="dbl">
                <a:solidFill>
                  <a:srgbClr val="000099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nahlásit nejpozději den předem do </a:t>
            </a:r>
            <a:r>
              <a:rPr lang="cs-CZ" dirty="0" smtClean="0"/>
              <a:t>12:00 hod., při náhlé nepřítomnost 1.den lze odebrat stravu do jídlonosičů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do </a:t>
            </a:r>
            <a:r>
              <a:rPr lang="cs-CZ" dirty="0"/>
              <a:t>sešitu, který je umístěn v prostoru hlavního vstupu do budovy </a:t>
            </a:r>
            <a:r>
              <a:rPr lang="cs-CZ" dirty="0" smtClean="0"/>
              <a:t>MŠ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Telefonicky, </a:t>
            </a:r>
            <a:r>
              <a:rPr lang="cs-CZ" dirty="0" err="1" smtClean="0"/>
              <a:t>sms</a:t>
            </a:r>
            <a:r>
              <a:rPr lang="cs-CZ" dirty="0" smtClean="0"/>
              <a:t> vedoucí ŠJ(Ilona </a:t>
            </a:r>
            <a:r>
              <a:rPr lang="cs-CZ" dirty="0" err="1" smtClean="0"/>
              <a:t>Šíbová</a:t>
            </a:r>
            <a:r>
              <a:rPr lang="cs-CZ" dirty="0" smtClean="0"/>
              <a:t>)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e-mail vedoucí ŠJ</a:t>
            </a:r>
          </a:p>
          <a:p>
            <a:pPr marL="514350" indent="-514350">
              <a:buFont typeface="+mj-lt"/>
              <a:buAutoNum type="alphaLcParenR"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Povinná předškolní docházka</a:t>
            </a:r>
            <a:endParaRPr lang="cs-CZ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Docházk</a:t>
            </a:r>
            <a:r>
              <a:rPr lang="cs-CZ" dirty="0"/>
              <a:t>a</a:t>
            </a:r>
            <a:endParaRPr lang="cs-CZ" dirty="0" smtClean="0"/>
          </a:p>
          <a:p>
            <a:r>
              <a:rPr lang="cs-CZ" dirty="0" smtClean="0"/>
              <a:t>Omlouvání z docházky</a:t>
            </a:r>
          </a:p>
          <a:p>
            <a:r>
              <a:rPr lang="cs-CZ" dirty="0" smtClean="0"/>
              <a:t>Platby</a:t>
            </a:r>
          </a:p>
          <a:p>
            <a:r>
              <a:rPr lang="cs-CZ" dirty="0" smtClean="0"/>
              <a:t>Jiný způsob plnění předškolní povinné docházky</a:t>
            </a:r>
          </a:p>
          <a:p>
            <a:r>
              <a:rPr lang="cs-CZ" dirty="0" smtClean="0"/>
              <a:t>Vyloučení z MŠ</a:t>
            </a:r>
          </a:p>
          <a:p>
            <a:pPr marL="0" indent="0">
              <a:buNone/>
            </a:pPr>
            <a:r>
              <a:rPr lang="cs-CZ" dirty="0" smtClean="0"/>
              <a:t>- Odkaz na doplněk </a:t>
            </a:r>
            <a:r>
              <a:rPr lang="cs-CZ" smtClean="0"/>
              <a:t>ke školnímu řádu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276</Words>
  <Application>Microsoft Office PowerPoint</Application>
  <PresentationFormat>Předvádění na obrazovce (4:3)</PresentationFormat>
  <Paragraphs>110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Comic Sans MS</vt:lpstr>
      <vt:lpstr>Motiv sady Office</vt:lpstr>
      <vt:lpstr>Prezentace aplikace PowerPoint</vt:lpstr>
      <vt:lpstr>Prezentace aplikace PowerPoint</vt:lpstr>
      <vt:lpstr>Personální obsazení MŠ</vt:lpstr>
      <vt:lpstr>Personální obsazení</vt:lpstr>
      <vt:lpstr>Charakteristika vzdělávacího programu</vt:lpstr>
      <vt:lpstr>Spolupráce  </vt:lpstr>
      <vt:lpstr>Nadstandardní aktivity</vt:lpstr>
      <vt:lpstr>Odhlašování dětí ze stravného</vt:lpstr>
      <vt:lpstr>Povinná předškolní docházka</vt:lpstr>
      <vt:lpstr>Spolek rodičů</vt:lpstr>
      <vt:lpstr>Kontakty</vt:lpstr>
      <vt:lpstr>Kontakty</vt:lpstr>
      <vt:lpstr>DĚKUJEME  ZA POZORNOST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Microsoft</dc:creator>
  <cp:lastModifiedBy>Slepičková</cp:lastModifiedBy>
  <cp:revision>51</cp:revision>
  <dcterms:created xsi:type="dcterms:W3CDTF">2017-06-17T14:00:45Z</dcterms:created>
  <dcterms:modified xsi:type="dcterms:W3CDTF">2018-02-05T11:57:27Z</dcterms:modified>
</cp:coreProperties>
</file>